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28">
          <p15:clr>
            <a:srgbClr val="747775"/>
          </p15:clr>
        </p15:guide>
        <p15:guide id="4" orient="horz" pos="648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288">
          <p15:clr>
            <a:srgbClr val="A4A3A4"/>
          </p15:clr>
        </p15:guide>
        <p15:guide id="7" pos="2592">
          <p15:clr>
            <a:srgbClr val="A4A3A4"/>
          </p15:clr>
        </p15:guide>
        <p15:guide id="8" pos="3168">
          <p15:clr>
            <a:srgbClr val="A4A3A4"/>
          </p15:clr>
        </p15:guide>
        <p15:guide id="9" pos="54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72" orient="horz"/>
        <p:guide pos="2880"/>
        <p:guide pos="1728" orient="horz"/>
        <p:guide pos="648" orient="horz"/>
        <p:guide pos="3024" orient="horz"/>
        <p:guide pos="288"/>
        <p:guide pos="2592"/>
        <p:guide pos="3168"/>
        <p:guide pos="54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cb8e3af3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cb8e3af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Advantage of model over observation?</a:t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c56e64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bc56e64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Draw the results.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1eb6bf6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1eb6bf6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This can help to provide a more comprehensive understanding of the factors that influence the transition from shallow cumulus clouds to deep convective clouds across various environments.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1eb6bf6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1eb6bf6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14fdb2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14fdb2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14fdb29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14fdb29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Why Amazon rainforest?-rare obs in tropics. GoAmazon Campaign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14fdb29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14fdb29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Although short period, rare such extensive observation in tropical region around the world.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Very advanced instruments.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Very helpful to study surface atmosphere interaction. Validation source for climate and weather model.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bc56e64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8bc56e64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8ae3ea1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8ae3ea1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>
                <a:solidFill>
                  <a:schemeClr val="dk1"/>
                </a:solidFill>
              </a:rPr>
              <a:t>(300</a:t>
            </a:r>
            <a:r>
              <a:rPr b="1" lang="en">
                <a:solidFill>
                  <a:schemeClr val="dk1"/>
                </a:solidFill>
              </a:rPr>
              <a:t>K</a:t>
            </a:r>
            <a:r>
              <a:rPr lang="en">
                <a:solidFill>
                  <a:schemeClr val="dk1"/>
                </a:solidFill>
              </a:rPr>
              <a:t> − 273.15) × 9/5 + 32 = 80.33</a:t>
            </a:r>
            <a:r>
              <a:rPr b="1" lang="en">
                <a:solidFill>
                  <a:schemeClr val="dk1"/>
                </a:solidFill>
              </a:rPr>
              <a:t>°F</a:t>
            </a:r>
            <a:endParaRPr b="1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cb8e3af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cb8e3af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Same temperature throughout the year. September has slightly high.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Wet season has slightly high surface wind speed.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RH is low on September.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Almost same surface pressure. July has high pressure, meaning low precipitation.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8ae3ea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8ae3ea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High precipitation rate in wet season, March. Low in September (Dry).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High </a:t>
            </a:r>
            <a:r>
              <a:rPr lang="en" sz="1000">
                <a:solidFill>
                  <a:schemeClr val="dk1"/>
                </a:solidFill>
              </a:rPr>
              <a:t>precipitation</a:t>
            </a:r>
            <a:r>
              <a:rPr lang="en" sz="1000">
                <a:solidFill>
                  <a:schemeClr val="dk1"/>
                </a:solidFill>
              </a:rPr>
              <a:t> in March, low in September.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More change of rain n wet seasons.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Can be seen from box plot.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ffc8e3f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ffc8e3f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High precipitation rate in wet season, March. Low in September (Dry).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High precipitation in March, low in September.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More change of rain n wet seasons.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Can be seen from box plot.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5194/acp-17-14519-2017" TargetMode="External"/><Relationship Id="rId4" Type="http://schemas.openxmlformats.org/officeDocument/2006/relationships/hyperlink" Target="https://doi.org/10.5194/acp-20-7489-2020" TargetMode="External"/><Relationship Id="rId5" Type="http://schemas.openxmlformats.org/officeDocument/2006/relationships/hyperlink" Target="https://www.arm.gov/" TargetMode="External"/><Relationship Id="rId6" Type="http://schemas.openxmlformats.org/officeDocument/2006/relationships/hyperlink" Target="https://www.google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Analyzing Meteorological Variables and Precipitation Pattern in Amazon Rainforest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Chetan Gurung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1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601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7250" y="1422025"/>
            <a:ext cx="4129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rainfall, surface temperature drops while relative humidity and surface wind speed increase.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Helpful to validate the climate and weather model.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800" y="1086175"/>
            <a:ext cx="3216200" cy="34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28450" y="697975"/>
            <a:ext cx="5002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One </a:t>
            </a: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Example of Convective event - November 9, 2014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277550" y="4527750"/>
            <a:ext cx="29607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Fig. Surface meteorology during convective event. Top to bottom: rainfall, temperature, relative humidity, and wind speed at Manaus.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/>
        </p:nvSpPr>
        <p:spPr>
          <a:xfrm>
            <a:off x="469875" y="2906750"/>
            <a:ext cx="79185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Comments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 period of data. Could be better if we have long time period data.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of data: due to severe weather conditions, instrument malfunction, and calibration error, some data may have quality issues.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469875" y="780650"/>
            <a:ext cx="68667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temperature is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almost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same for all year around (same weather).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Higher rainfall in wet season compared to others.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rainfall on November, 2015 is related to El Nino event.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Lowered in surface temperature, and increase of relative humidity and wind speed during the thunderstorm.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509575" y="658200"/>
            <a:ext cx="1941300" cy="554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546500" y="1247600"/>
            <a:ext cx="73959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Giangrande, S. E., and Coauthors, 2017: Cloud characteristics, thermodynamic controls and radiative impacts during the Observations and Modeling of the Green Ocean Amazon (GoAmazon2014/5) experiment. Atmos. Chem. Phys., 17, 14 519–14 541,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https://doi.org/10.5194/acp-17-14519-2017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 D. Wang, and D. B. Mechem, 2020: Cloud regimes over the amazon basin: Perspectives from the GoAmazon2014/5 campaign. Atmos. Chem. Phys., 20, 7489–7507,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https://doi.org/10.5194/acp-20-7489-2020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https://www.arm.gov/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 Zhuang, R. Fu, J. A. Marengo, and H. Wang. Seasonal variation of shallow-to-deep convection transition and its link to the environmental conditions over the Central Amazon: Shallow-to-Deep Convection Transition. Journal of Geophysical Research: Atmospheres, 122(5):2649–2666, Mar. 2017. ISSN 2169897X. doi: 10.1002/2016JD025993. URL http://doi.wiley.com/10.1002/2016JD025993.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3691225" y="2314575"/>
            <a:ext cx="244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Thank you !!!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94500" y="1564100"/>
            <a:ext cx="4072500" cy="217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Data Source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Discussions and Results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59125" y="785600"/>
            <a:ext cx="1400100" cy="554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446100" y="623250"/>
            <a:ext cx="2913600" cy="554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 Rainforest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0250"/>
            <a:ext cx="4035600" cy="17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flipH="1">
            <a:off x="5745975" y="1592150"/>
            <a:ext cx="1467000" cy="14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5"/>
          <p:cNvSpPr txBox="1"/>
          <p:nvPr/>
        </p:nvSpPr>
        <p:spPr>
          <a:xfrm>
            <a:off x="5696775" y="4577050"/>
            <a:ext cx="231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Amazon rainforest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519675" y="2340900"/>
            <a:ext cx="226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Global precipitation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600" y="3117025"/>
            <a:ext cx="2200576" cy="151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225" y="3117025"/>
            <a:ext cx="2200575" cy="1513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5"/>
          <p:cNvCxnSpPr/>
          <p:nvPr/>
        </p:nvCxnSpPr>
        <p:spPr>
          <a:xfrm>
            <a:off x="7212975" y="1637900"/>
            <a:ext cx="927900" cy="13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5"/>
          <p:cNvSpPr txBox="1"/>
          <p:nvPr/>
        </p:nvSpPr>
        <p:spPr>
          <a:xfrm>
            <a:off x="319625" y="1655575"/>
            <a:ext cx="3809100" cy="29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World largest rainforest (5.5 millions km^2)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Comprises the largest and most biodiversity.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World largest carbon sinks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Manaus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capital of the Amazonas state in Brazil.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major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departure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point for the surrounding Amazon rainforest.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Famous for 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River Cruise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❖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Jungle Tours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509575" y="658200"/>
            <a:ext cx="3425400" cy="523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 of Data</a:t>
            </a:r>
            <a:endParaRPr b="1"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72650" y="1523025"/>
            <a:ext cx="35085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GoAmazon 2014/15 campaign, conducted by the ARM mobile facility.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https://adc.arm.gov/discovery/#/results/s::mao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325" y="1143025"/>
            <a:ext cx="3332700" cy="26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72650" y="4457100"/>
            <a:ext cx="3801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weather of Amazon rainforest (Manaus)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798950" y="3926850"/>
            <a:ext cx="2483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Fig. Manaus and Manacapuru (T3) located at Amazon rainforest.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509575" y="658200"/>
            <a:ext cx="3425400" cy="523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Discussions</a:t>
            </a:r>
            <a:endParaRPr b="1"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28475" y="1611400"/>
            <a:ext cx="33141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rainfall rate in the late months of 2015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 El Nino-2015??)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Hard to analyze the plots.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817275"/>
            <a:ext cx="4217800" cy="38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763625" y="559750"/>
            <a:ext cx="2509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Time Series Plots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817975" y="4660375"/>
            <a:ext cx="34998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Fig: Time series plot from top to bottom: rainfall, temperature, relative humidity, and wind speed at Manaus.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266600" y="658200"/>
            <a:ext cx="3668400" cy="523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Diurnal Analysis - 2014/15</a:t>
            </a:r>
            <a:endParaRPr b="1"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0" y="867623"/>
            <a:ext cx="4904223" cy="373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328475" y="1611400"/>
            <a:ext cx="33141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precipitation rate during afternoon.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Warm air can hold more water vapor.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Surface wind speed during noon.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915200" y="4695725"/>
            <a:ext cx="34113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Fig. Diurnal cycle of surface meteorology; precipitation, temperature, relative humidity, and wind speed.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156075" y="614000"/>
            <a:ext cx="2735400" cy="400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Meteorology-2014/15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73050"/>
            <a:ext cx="3626998" cy="17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080075"/>
            <a:ext cx="3626998" cy="181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200" y="1073050"/>
            <a:ext cx="3626998" cy="17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9200" y="3080075"/>
            <a:ext cx="3626998" cy="181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142875" y="2007000"/>
            <a:ext cx="409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42875" y="596325"/>
            <a:ext cx="3844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Precipitation Analysis for 2014/15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28700"/>
            <a:ext cx="3636024" cy="171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971800"/>
            <a:ext cx="3636024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4817975" y="2919375"/>
            <a:ext cx="3844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Comparatively high rainfall (intensity/cumulative) during wet seasons.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November (transition season) ?? -also shows high rainfall.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Wet Season: Jan-May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Dry Season: June-Sept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Transitional Season: Oct-Dec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100" y="983925"/>
            <a:ext cx="3093448" cy="15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142875" y="2007000"/>
            <a:ext cx="4091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42875" y="596325"/>
            <a:ext cx="3844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Precipitation Analysis for 2014/15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34625"/>
            <a:ext cx="3844500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675" y="1028700"/>
            <a:ext cx="3636024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25" y="3066150"/>
            <a:ext cx="3636024" cy="175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5003575" y="2972400"/>
            <a:ext cx="3694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Wet season- high chance of rain.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(good for river cruise)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Dry season- low chance of rain.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(good for jungle tours)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November, 2015- high rainfall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(El Nino event)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